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4" r:id="rId3"/>
    <p:sldId id="286" r:id="rId4"/>
    <p:sldId id="301" r:id="rId5"/>
    <p:sldId id="302" r:id="rId6"/>
    <p:sldId id="303" r:id="rId7"/>
    <p:sldId id="300" r:id="rId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vzeti razdelek" id="{158AE1B1-A970-442B-BDF2-AF4C0C67A8C9}">
          <p14:sldIdLst>
            <p14:sldId id="272"/>
            <p14:sldId id="274"/>
            <p14:sldId id="286"/>
            <p14:sldId id="301"/>
            <p14:sldId id="302"/>
            <p14:sldId id="303"/>
            <p14:sldId id="3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>
      <p:cViewPr varScale="1">
        <p:scale>
          <a:sx n="112" d="100"/>
          <a:sy n="112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92D7-42FF-4B40-B3F4-8A227C1010FA}" type="datetimeFigureOut">
              <a:rPr lang="sl-SI" smtClean="0"/>
              <a:t>22. 10. 2024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8196-6C13-4F2C-84D0-4D0F3ACCD2E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995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92D7-42FF-4B40-B3F4-8A227C1010FA}" type="datetimeFigureOut">
              <a:rPr lang="sl-SI" smtClean="0"/>
              <a:t>22. 10. 2024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8196-6C13-4F2C-84D0-4D0F3ACCD2E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3197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92D7-42FF-4B40-B3F4-8A227C1010FA}" type="datetimeFigureOut">
              <a:rPr lang="sl-SI" smtClean="0"/>
              <a:t>22. 10. 2024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8196-6C13-4F2C-84D0-4D0F3ACCD2E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2206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92D7-42FF-4B40-B3F4-8A227C1010FA}" type="datetimeFigureOut">
              <a:rPr lang="sl-SI" smtClean="0"/>
              <a:t>22. 10. 2024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8196-6C13-4F2C-84D0-4D0F3ACCD2E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59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92D7-42FF-4B40-B3F4-8A227C1010FA}" type="datetimeFigureOut">
              <a:rPr lang="sl-SI" smtClean="0"/>
              <a:t>22. 10. 2024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8196-6C13-4F2C-84D0-4D0F3ACCD2E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012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92D7-42FF-4B40-B3F4-8A227C1010FA}" type="datetimeFigureOut">
              <a:rPr lang="sl-SI" smtClean="0"/>
              <a:t>22. 10. 2024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8196-6C13-4F2C-84D0-4D0F3ACCD2E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448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92D7-42FF-4B40-B3F4-8A227C1010FA}" type="datetimeFigureOut">
              <a:rPr lang="sl-SI" smtClean="0"/>
              <a:t>22. 10. 2024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8196-6C13-4F2C-84D0-4D0F3ACCD2E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8092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92D7-42FF-4B40-B3F4-8A227C1010FA}" type="datetimeFigureOut">
              <a:rPr lang="sl-SI" smtClean="0"/>
              <a:t>22. 10. 2024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8196-6C13-4F2C-84D0-4D0F3ACCD2E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0837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92D7-42FF-4B40-B3F4-8A227C1010FA}" type="datetimeFigureOut">
              <a:rPr lang="sl-SI" smtClean="0"/>
              <a:t>22. 10. 2024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8196-6C13-4F2C-84D0-4D0F3ACCD2E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3842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92D7-42FF-4B40-B3F4-8A227C1010FA}" type="datetimeFigureOut">
              <a:rPr lang="sl-SI" smtClean="0"/>
              <a:t>22. 10. 2024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8196-6C13-4F2C-84D0-4D0F3ACCD2E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285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92D7-42FF-4B40-B3F4-8A227C1010FA}" type="datetimeFigureOut">
              <a:rPr lang="sl-SI" smtClean="0"/>
              <a:t>22. 10. 2024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8196-6C13-4F2C-84D0-4D0F3ACCD2E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27303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92D7-42FF-4B40-B3F4-8A227C1010FA}" type="datetimeFigureOut">
              <a:rPr lang="sl-SI" smtClean="0"/>
              <a:t>22. 10. 2024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88196-6C13-4F2C-84D0-4D0F3ACCD2E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6731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avid.gracer@policija.si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8631CFE9-C1C6-479A-B792-3E1707373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87" y="528637"/>
            <a:ext cx="8048625" cy="5800725"/>
          </a:xfrm>
          <a:prstGeom prst="rect">
            <a:avLst/>
          </a:prstGeom>
        </p:spPr>
      </p:pic>
      <p:sp>
        <p:nvSpPr>
          <p:cNvPr id="4" name="Pravokotnik 3"/>
          <p:cNvSpPr/>
          <p:nvPr/>
        </p:nvSpPr>
        <p:spPr>
          <a:xfrm>
            <a:off x="324997" y="5924550"/>
            <a:ext cx="8494005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sl-SI" sz="7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sl-SI" sz="7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sl-SI" sz="7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Naslov 1"/>
          <p:cNvSpPr>
            <a:spLocks noGrp="1"/>
          </p:cNvSpPr>
          <p:nvPr>
            <p:ph type="ctrTitle"/>
          </p:nvPr>
        </p:nvSpPr>
        <p:spPr>
          <a:xfrm>
            <a:off x="685799" y="865656"/>
            <a:ext cx="7772400" cy="1470025"/>
          </a:xfrm>
        </p:spPr>
        <p:txBody>
          <a:bodyPr>
            <a:normAutofit/>
          </a:bodyPr>
          <a:lstStyle/>
          <a:p>
            <a:r>
              <a:rPr lang="sl-SI" sz="6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Spletne goljufije</a:t>
            </a:r>
            <a:endParaRPr lang="sl-SI" sz="6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Podnaslov 2"/>
          <p:cNvSpPr>
            <a:spLocks noGrp="1"/>
          </p:cNvSpPr>
          <p:nvPr>
            <p:ph type="subTitle" idx="1"/>
          </p:nvPr>
        </p:nvSpPr>
        <p:spPr>
          <a:xfrm>
            <a:off x="1099591" y="4142726"/>
            <a:ext cx="6944816" cy="2476932"/>
          </a:xfrm>
        </p:spPr>
        <p:txBody>
          <a:bodyPr>
            <a:normAutofit/>
          </a:bodyPr>
          <a:lstStyle/>
          <a:p>
            <a:r>
              <a:rPr lang="sl-SI" sz="2800" b="1" dirty="0">
                <a:solidFill>
                  <a:schemeClr val="bg1">
                    <a:lumMod val="95000"/>
                  </a:schemeClr>
                </a:solidFill>
              </a:rPr>
              <a:t>David </a:t>
            </a:r>
            <a:r>
              <a:rPr lang="sl-SI" sz="2800" b="1" dirty="0" err="1">
                <a:solidFill>
                  <a:schemeClr val="bg1">
                    <a:lumMod val="95000"/>
                  </a:schemeClr>
                </a:solidFill>
              </a:rPr>
              <a:t>Gracer</a:t>
            </a:r>
            <a:endParaRPr lang="sl-SI" sz="2800" b="1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sl-SI" sz="2800" b="1" dirty="0">
                <a:solidFill>
                  <a:schemeClr val="bg1">
                    <a:lumMod val="95000"/>
                  </a:schemeClr>
                </a:solidFill>
              </a:rPr>
              <a:t>Generalna policijska Uprava</a:t>
            </a:r>
          </a:p>
          <a:p>
            <a:r>
              <a:rPr lang="sl-SI" sz="2800" b="1" dirty="0">
                <a:solidFill>
                  <a:schemeClr val="bg1">
                    <a:lumMod val="95000"/>
                  </a:schemeClr>
                </a:solidFill>
              </a:rPr>
              <a:t>Uprava kriminalistične policije</a:t>
            </a:r>
          </a:p>
          <a:p>
            <a:r>
              <a:rPr lang="sl-SI" sz="2800" b="1" dirty="0" err="1">
                <a:solidFill>
                  <a:schemeClr val="bg1">
                    <a:lumMod val="95000"/>
                  </a:schemeClr>
                </a:solidFill>
              </a:rPr>
              <a:t>david</a:t>
            </a:r>
            <a:r>
              <a:rPr lang="sl-SI" sz="2800" b="1" dirty="0">
                <a:solidFill>
                  <a:schemeClr val="bg1">
                    <a:lumMod val="95000"/>
                  </a:schemeClr>
                </a:solidFill>
              </a:rPr>
              <a:t>. gracer@policija.si</a:t>
            </a:r>
          </a:p>
          <a:p>
            <a:endParaRPr lang="sl-SI" sz="2000" b="1" dirty="0">
              <a:solidFill>
                <a:schemeClr val="bg1">
                  <a:lumMod val="95000"/>
                </a:schemeClr>
              </a:solidFill>
            </a:endParaRPr>
          </a:p>
          <a:p>
            <a:endParaRPr lang="sl-SI" sz="4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00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Obseg goljufij na spletu v Sloveniji</a:t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0" y="908720"/>
            <a:ext cx="5410944" cy="4525963"/>
          </a:xfrm>
        </p:spPr>
        <p:txBody>
          <a:bodyPr/>
          <a:lstStyle/>
          <a:p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KD Goljufije po 211. KZ-1</a:t>
            </a:r>
          </a:p>
          <a:p>
            <a:r>
              <a:rPr lang="sl-SI" dirty="0">
                <a:solidFill>
                  <a:srgbClr val="FF0000"/>
                </a:solidFill>
              </a:rPr>
              <a:t>lažnivo prikazovanje na internetu</a:t>
            </a:r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98F1F362-E69D-4144-85AF-30776D3AA5A2}"/>
              </a:ext>
            </a:extLst>
          </p:cNvPr>
          <p:cNvSpPr txBox="1"/>
          <p:nvPr/>
        </p:nvSpPr>
        <p:spPr>
          <a:xfrm>
            <a:off x="107504" y="5280556"/>
            <a:ext cx="436193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b="1" dirty="0"/>
              <a:t>Primerjava z drugimi KD v 2024 (do 15.10.):</a:t>
            </a:r>
          </a:p>
          <a:p>
            <a:pPr marL="285750" indent="-285750">
              <a:buFontTx/>
              <a:buChar char="-"/>
            </a:pPr>
            <a:r>
              <a:rPr lang="sl-SI" dirty="0"/>
              <a:t>Tatvine - cca 13 mio eur škode</a:t>
            </a:r>
          </a:p>
          <a:p>
            <a:pPr marL="285750" indent="-285750">
              <a:buFontTx/>
              <a:buChar char="-"/>
            </a:pPr>
            <a:r>
              <a:rPr lang="sl-SI" dirty="0"/>
              <a:t>Velike tatvine – cca 22 mio eur škode</a:t>
            </a:r>
          </a:p>
          <a:p>
            <a:pPr marL="285750" indent="-285750">
              <a:buFontTx/>
              <a:buChar char="-"/>
            </a:pPr>
            <a:r>
              <a:rPr lang="sl-SI" dirty="0"/>
              <a:t>Ropi - 250.000 eur škode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FF7E74E9-B4A6-4895-A4DD-B0B3C0995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331892"/>
              </p:ext>
            </p:extLst>
          </p:nvPr>
        </p:nvGraphicFramePr>
        <p:xfrm>
          <a:off x="539552" y="2028605"/>
          <a:ext cx="7197666" cy="28902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5726">
                  <a:extLst>
                    <a:ext uri="{9D8B030D-6E8A-4147-A177-3AD203B41FA5}">
                      <a16:colId xmlns:a16="http://schemas.microsoft.com/office/drawing/2014/main" val="3691248525"/>
                    </a:ext>
                  </a:extLst>
                </a:gridCol>
                <a:gridCol w="2582453">
                  <a:extLst>
                    <a:ext uri="{9D8B030D-6E8A-4147-A177-3AD203B41FA5}">
                      <a16:colId xmlns:a16="http://schemas.microsoft.com/office/drawing/2014/main" val="2241245612"/>
                    </a:ext>
                  </a:extLst>
                </a:gridCol>
                <a:gridCol w="2399487">
                  <a:extLst>
                    <a:ext uri="{9D8B030D-6E8A-4147-A177-3AD203B41FA5}">
                      <a16:colId xmlns:a16="http://schemas.microsoft.com/office/drawing/2014/main" val="4008759204"/>
                    </a:ext>
                  </a:extLst>
                </a:gridCol>
              </a:tblGrid>
              <a:tr h="402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</a:rPr>
                        <a:t>OFF-LINE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</a:rPr>
                        <a:t>ON-LINE</a:t>
                      </a:r>
                      <a:endParaRPr lang="sl-SI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9963135"/>
                  </a:ext>
                </a:extLst>
              </a:tr>
              <a:tr h="402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effectLst/>
                        </a:rPr>
                        <a:t>2020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2.985 / 60 mio eur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560 / 8 mio eur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2035033"/>
                  </a:ext>
                </a:extLst>
              </a:tr>
              <a:tr h="402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effectLst/>
                        </a:rPr>
                        <a:t>2021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3.200 / 57 mio eur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800 / 15 mio eur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9489623"/>
                  </a:ext>
                </a:extLst>
              </a:tr>
              <a:tr h="2010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effectLst/>
                        </a:rPr>
                        <a:t>2022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1.900 / 27 mio eur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1000 / 20.5 mio eur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6355292"/>
                  </a:ext>
                </a:extLst>
              </a:tr>
              <a:tr h="2010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effectLst/>
                        </a:rPr>
                        <a:t>2023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2.800 / 30 mio eur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1700 / 27.5 mio eur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4681863"/>
                  </a:ext>
                </a:extLst>
              </a:tr>
              <a:tr h="2010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rgbClr val="FF0000"/>
                          </a:solidFill>
                          <a:effectLst/>
                        </a:rPr>
                        <a:t>2024 (do 15.10.)</a:t>
                      </a:r>
                      <a:endParaRPr lang="sl-SI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3.000 / 20 mio eur</a:t>
                      </a:r>
                      <a:endParaRPr lang="sl-SI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FF0000"/>
                          </a:solidFill>
                          <a:effectLst/>
                        </a:rPr>
                        <a:t>1600 / 25.5 mio eur</a:t>
                      </a:r>
                      <a:endParaRPr lang="sl-SI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8082827"/>
                  </a:ext>
                </a:extLst>
              </a:tr>
            </a:tbl>
          </a:graphicData>
        </a:graphic>
      </p:graphicFrame>
      <p:sp>
        <p:nvSpPr>
          <p:cNvPr id="5" name="Pravokotnik 4">
            <a:extLst>
              <a:ext uri="{FF2B5EF4-FFF2-40B4-BE49-F238E27FC236}">
                <a16:creationId xmlns:a16="http://schemas.microsoft.com/office/drawing/2014/main" id="{570384A6-7C97-4592-B3AC-D542AD7FB480}"/>
              </a:ext>
            </a:extLst>
          </p:cNvPr>
          <p:cNvSpPr/>
          <p:nvPr/>
        </p:nvSpPr>
        <p:spPr>
          <a:xfrm>
            <a:off x="4673193" y="508317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l-SI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Vedno več je tudi primerov z veliko materialno škodo (nad 50.000 eur) </a:t>
            </a:r>
          </a:p>
          <a:p>
            <a:r>
              <a:rPr lang="sl-SI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 letošnjem letu do sedaj +100 tovrstnih primerov s skupno škodo 16.7 mio eur (povprečno +164.000 eur na obravnavan primer)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187383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43B306-3C9C-4689-A648-105833B86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3905"/>
            <a:ext cx="8229600" cy="1143000"/>
          </a:xfrm>
        </p:spPr>
        <p:txBody>
          <a:bodyPr>
            <a:noAutofit/>
          </a:bodyPr>
          <a:lstStyle/>
          <a:p>
            <a:r>
              <a:rPr lang="sl-SI" sz="2800" b="1" u="sng" dirty="0">
                <a:solidFill>
                  <a:srgbClr val="FF0000"/>
                </a:solidFill>
              </a:rPr>
              <a:t>Izpostavljeni načini storitve v 2024</a:t>
            </a:r>
          </a:p>
        </p:txBody>
      </p:sp>
      <p:sp>
        <p:nvSpPr>
          <p:cNvPr id="3" name="Pravokotnik 2">
            <a:extLst>
              <a:ext uri="{FF2B5EF4-FFF2-40B4-BE49-F238E27FC236}">
                <a16:creationId xmlns:a16="http://schemas.microsoft.com/office/drawing/2014/main" id="{3FE0C3D9-6208-4C41-AD12-A74A244C594E}"/>
              </a:ext>
            </a:extLst>
          </p:cNvPr>
          <p:cNvSpPr/>
          <p:nvPr/>
        </p:nvSpPr>
        <p:spPr>
          <a:xfrm>
            <a:off x="107504" y="1268760"/>
            <a:ext cx="3108543" cy="3737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Nikoli dostavljeni artikli</a:t>
            </a:r>
            <a:endParaRPr lang="sl-SI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DDC92BCD-90A4-490D-96FB-E983BD29D5EA}"/>
              </a:ext>
            </a:extLst>
          </p:cNvPr>
          <p:cNvSpPr/>
          <p:nvPr/>
        </p:nvSpPr>
        <p:spPr>
          <a:xfrm>
            <a:off x="442392" y="1807998"/>
            <a:ext cx="73448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sl-SI" sz="2400" dirty="0">
                <a:latin typeface="Arial" panose="020B0604020202020204" pitchFamily="34" charset="0"/>
                <a:ea typeface="Calibri" panose="020F0502020204030204" pitchFamily="34" charset="0"/>
              </a:rPr>
              <a:t>Številčno je največ obravnavanih</a:t>
            </a:r>
          </a:p>
          <a:p>
            <a:pPr marL="285750" indent="-285750">
              <a:buFontTx/>
              <a:buChar char="-"/>
            </a:pPr>
            <a:r>
              <a:rPr lang="sl-SI" sz="2400" dirty="0"/>
              <a:t>Oškodovanci opravijo plačilo artiklov (veliko ugodnejši)</a:t>
            </a:r>
          </a:p>
          <a:p>
            <a:pPr marL="285750" indent="-285750">
              <a:buFontTx/>
              <a:buChar char="-"/>
            </a:pPr>
            <a:r>
              <a:rPr lang="sl-SI" sz="2400" dirty="0"/>
              <a:t>Običajno za nakupe manjših vrednosti</a:t>
            </a:r>
          </a:p>
          <a:p>
            <a:pPr marL="285750" indent="-285750">
              <a:buFontTx/>
              <a:buChar char="-"/>
            </a:pPr>
            <a:r>
              <a:rPr lang="sl-SI" sz="2400" dirty="0"/>
              <a:t>Vedno več zadev z nakupi velikih vrednosti</a:t>
            </a:r>
          </a:p>
          <a:p>
            <a:pPr marL="285750" indent="-285750">
              <a:buFontTx/>
              <a:buChar char="-"/>
            </a:pPr>
            <a:r>
              <a:rPr lang="sl-SI" sz="2400" dirty="0"/>
              <a:t>Predvsem nakupi osebnih vozil, tovornjakov, avto domov in delovnih strojev (</a:t>
            </a:r>
            <a:r>
              <a:rPr lang="sl-SI" sz="2400" dirty="0" err="1"/>
              <a:t>bagerji</a:t>
            </a:r>
            <a:r>
              <a:rPr lang="sl-SI" sz="2400" dirty="0"/>
              <a:t>, traktorji)</a:t>
            </a:r>
          </a:p>
          <a:p>
            <a:pPr marL="285750" indent="-285750">
              <a:buFontTx/>
              <a:buChar char="-"/>
            </a:pPr>
            <a:endParaRPr lang="sl-SI" sz="2400" dirty="0"/>
          </a:p>
        </p:txBody>
      </p:sp>
      <p:sp>
        <p:nvSpPr>
          <p:cNvPr id="7" name="Pravokotnik 6">
            <a:extLst>
              <a:ext uri="{FF2B5EF4-FFF2-40B4-BE49-F238E27FC236}">
                <a16:creationId xmlns:a16="http://schemas.microsoft.com/office/drawing/2014/main" id="{D32A6F69-9D70-49E0-BB75-57B9AC14402F}"/>
              </a:ext>
            </a:extLst>
          </p:cNvPr>
          <p:cNvSpPr/>
          <p:nvPr/>
        </p:nvSpPr>
        <p:spPr>
          <a:xfrm>
            <a:off x="2699792" y="4581128"/>
            <a:ext cx="5529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b="1" dirty="0">
                <a:latin typeface="Arial" panose="020B0604020202020204" pitchFamily="34" charset="0"/>
                <a:ea typeface="Calibri" panose="020F0502020204030204" pitchFamily="34" charset="0"/>
              </a:rPr>
              <a:t>Predlagamo:</a:t>
            </a:r>
          </a:p>
          <a:p>
            <a:pPr marL="285750" indent="-285750">
              <a:buFontTx/>
              <a:buChar char="-"/>
            </a:pPr>
            <a:r>
              <a:rPr lang="sl-SI" sz="2000" dirty="0">
                <a:latin typeface="Arial" panose="020B0604020202020204" pitchFamily="34" charset="0"/>
                <a:ea typeface="Calibri" panose="020F0502020204030204" pitchFamily="34" charset="0"/>
              </a:rPr>
              <a:t>še posebej pozorni pri nakupih večjih vrednosti</a:t>
            </a:r>
          </a:p>
          <a:p>
            <a:pPr marL="285750" indent="-285750">
              <a:buFontTx/>
              <a:buChar char="-"/>
            </a:pPr>
            <a:r>
              <a:rPr lang="sl-SI" sz="2000" dirty="0">
                <a:latin typeface="Arial" panose="020B0604020202020204" pitchFamily="34" charset="0"/>
                <a:ea typeface="Calibri" panose="020F0502020204030204" pitchFamily="34" charset="0"/>
              </a:rPr>
              <a:t>pred nakazilom zahtevati ogled vozila</a:t>
            </a:r>
          </a:p>
          <a:p>
            <a:pPr marL="285750" indent="-285750">
              <a:buFontTx/>
              <a:buChar char="-"/>
            </a:pPr>
            <a:r>
              <a:rPr lang="sl-SI" sz="2000" dirty="0">
                <a:latin typeface="Arial" panose="020B0604020202020204" pitchFamily="34" charset="0"/>
                <a:ea typeface="Calibri" panose="020F0502020204030204" pitchFamily="34" charset="0"/>
              </a:rPr>
              <a:t>običajno lahko spletnega goljufa odvrne od nadaljnje komunikacije.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55725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>
            <a:extLst>
              <a:ext uri="{FF2B5EF4-FFF2-40B4-BE49-F238E27FC236}">
                <a16:creationId xmlns:a16="http://schemas.microsoft.com/office/drawing/2014/main" id="{A3441291-802A-47D5-987F-F493258A18E0}"/>
              </a:ext>
            </a:extLst>
          </p:cNvPr>
          <p:cNvSpPr/>
          <p:nvPr/>
        </p:nvSpPr>
        <p:spPr>
          <a:xfrm>
            <a:off x="251520" y="404664"/>
            <a:ext cx="2762295" cy="3737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sl-SI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Investicijska goljufija</a:t>
            </a:r>
            <a:endParaRPr lang="sl-SI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ravokotnik 5">
            <a:extLst>
              <a:ext uri="{FF2B5EF4-FFF2-40B4-BE49-F238E27FC236}">
                <a16:creationId xmlns:a16="http://schemas.microsoft.com/office/drawing/2014/main" id="{B53F4794-15D7-4E4A-BAFB-E54A80AF7448}"/>
              </a:ext>
            </a:extLst>
          </p:cNvPr>
          <p:cNvSpPr/>
          <p:nvPr/>
        </p:nvSpPr>
        <p:spPr>
          <a:xfrm>
            <a:off x="539552" y="843677"/>
            <a:ext cx="75879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sl-SI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Obljube o možnosti za visoke zaslužke ob minimalnem tveganju</a:t>
            </a:r>
          </a:p>
          <a:p>
            <a:pPr marL="285750" indent="-285750">
              <a:buFontTx/>
              <a:buChar char="-"/>
            </a:pPr>
            <a:r>
              <a:rPr lang="sl-SI" dirty="0"/>
              <a:t>Telefonski klici na naključne številke, lahko pa tudi po seznamu goljufov</a:t>
            </a:r>
          </a:p>
          <a:p>
            <a:pPr marL="285750" indent="-285750">
              <a:buFontTx/>
              <a:buChar char="-"/>
            </a:pPr>
            <a:r>
              <a:rPr lang="sl-SI" dirty="0"/>
              <a:t>Predstavijo se kot uslužbenec kripto menjalnice</a:t>
            </a:r>
          </a:p>
          <a:p>
            <a:pPr marL="285750" indent="-285750">
              <a:buFontTx/>
              <a:buChar char="-"/>
            </a:pPr>
            <a:r>
              <a:rPr lang="sl-SI" dirty="0"/>
              <a:t>Zagotavljajo da vas na virtualni denarnici čakajo sredstva</a:t>
            </a:r>
          </a:p>
          <a:p>
            <a:pPr marL="285750" indent="-285750">
              <a:buFontTx/>
              <a:buChar char="-"/>
            </a:pPr>
            <a:r>
              <a:rPr lang="sl-SI" dirty="0"/>
              <a:t>Zahtevajo namestitev aplikacije za prenos sredstev</a:t>
            </a:r>
          </a:p>
          <a:p>
            <a:pPr marL="285750" indent="-285750">
              <a:buFontTx/>
              <a:buChar char="-"/>
            </a:pPr>
            <a:r>
              <a:rPr lang="sl-SI" b="1" u="sng" dirty="0"/>
              <a:t>POZOR – gre za aplikacijo za oddaljen dostop</a:t>
            </a:r>
          </a:p>
          <a:p>
            <a:pPr marL="285750" indent="-285750">
              <a:buFontTx/>
              <a:buChar char="-"/>
            </a:pPr>
            <a:r>
              <a:rPr lang="sl-SI" b="1" dirty="0"/>
              <a:t>upravljajo z računalnikom ali telefonom</a:t>
            </a:r>
          </a:p>
          <a:p>
            <a:pPr marL="285750" indent="-285750">
              <a:buFontTx/>
              <a:buChar char="-"/>
            </a:pPr>
            <a:r>
              <a:rPr lang="sl-SI" b="1" dirty="0"/>
              <a:t>vstopijo v spletno banko</a:t>
            </a:r>
          </a:p>
          <a:p>
            <a:pPr marL="285750" indent="-285750">
              <a:buFontTx/>
              <a:buChar char="-"/>
            </a:pPr>
            <a:r>
              <a:rPr lang="sl-SI" b="1" dirty="0"/>
              <a:t>odtujijo vsa sredstva, ki so na voljo na transakcijskem računu oškodovanca</a:t>
            </a:r>
            <a:endParaRPr lang="sl-SI" dirty="0"/>
          </a:p>
        </p:txBody>
      </p:sp>
      <p:sp>
        <p:nvSpPr>
          <p:cNvPr id="7" name="Pravokotnik 6">
            <a:extLst>
              <a:ext uri="{FF2B5EF4-FFF2-40B4-BE49-F238E27FC236}">
                <a16:creationId xmlns:a16="http://schemas.microsoft.com/office/drawing/2014/main" id="{17E20292-B5A4-4C8E-B753-903477A13A87}"/>
              </a:ext>
            </a:extLst>
          </p:cNvPr>
          <p:cNvSpPr/>
          <p:nvPr/>
        </p:nvSpPr>
        <p:spPr>
          <a:xfrm>
            <a:off x="35496" y="3717032"/>
            <a:ext cx="9073008" cy="292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sl-SI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Opozarjamo, da: </a:t>
            </a:r>
            <a:endParaRPr lang="sl-SI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se ne oglašate na neznane telefonske klice iz tujine, 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sl-SI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gre lahko tudi za ponarejene slovenske telefonske številke - v kolikor sprejmete klic s ponudbami o zaslužku s kripto valutami, nemudoma prekinite povezavo, 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sl-SI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l-SI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računalnik ali telefon po navodilu klicatelja ne nameščate nobenih aplikacij,</a:t>
            </a:r>
            <a:r>
              <a:rPr lang="sl-SI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sl-SI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l-SI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nikomur ne dovolite upravljanja z vašim računalnikom ali telefonom,</a:t>
            </a:r>
            <a:r>
              <a:rPr lang="sl-SI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sl-SI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l-SI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nikomur ne dovolite dostopa in ne zaupajte gesla za dostop do vaše spletne banke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sl-SI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se izogibate investiranjem denarnih sredstev v sheme, ki hkrati ponujajo možnost zanesljivega, hitrega in visokega zaslužka</a:t>
            </a:r>
            <a:endParaRPr lang="sl-SI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30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>
            <a:extLst>
              <a:ext uri="{FF2B5EF4-FFF2-40B4-BE49-F238E27FC236}">
                <a16:creationId xmlns:a16="http://schemas.microsoft.com/office/drawing/2014/main" id="{CA21A0D1-DE51-42A6-92BA-0957C9126AA4}"/>
              </a:ext>
            </a:extLst>
          </p:cNvPr>
          <p:cNvSpPr/>
          <p:nvPr/>
        </p:nvSpPr>
        <p:spPr>
          <a:xfrm>
            <a:off x="368412" y="620688"/>
            <a:ext cx="3595856" cy="3737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sl-SI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Ribarjenje bančnih podatkov</a:t>
            </a:r>
            <a:endParaRPr lang="sl-SI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ravokotnik 5">
            <a:extLst>
              <a:ext uri="{FF2B5EF4-FFF2-40B4-BE49-F238E27FC236}">
                <a16:creationId xmlns:a16="http://schemas.microsoft.com/office/drawing/2014/main" id="{540F8F0C-9D38-4874-A362-096DD8C542A3}"/>
              </a:ext>
            </a:extLst>
          </p:cNvPr>
          <p:cNvSpPr/>
          <p:nvPr/>
        </p:nvSpPr>
        <p:spPr>
          <a:xfrm>
            <a:off x="647564" y="1196752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sl-SI" dirty="0">
                <a:latin typeface="Arial" panose="020B0604020202020204" pitchFamily="34" charset="0"/>
                <a:ea typeface="Calibri" panose="020F0502020204030204" pitchFamily="34" charset="0"/>
              </a:rPr>
              <a:t>Začnejo se z lažno e-pošto ali SMS sporočilom v imenu banke</a:t>
            </a:r>
          </a:p>
          <a:p>
            <a:pPr marL="285750" indent="-285750">
              <a:buFontTx/>
              <a:buChar char="-"/>
            </a:pPr>
            <a:r>
              <a:rPr lang="sl-SI" b="1" dirty="0"/>
              <a:t>Lažno navajajo različne potrebe po ukrepanju uporabnika spletne banke, npr. nujna posodobitev</a:t>
            </a:r>
          </a:p>
          <a:p>
            <a:pPr marL="285750" indent="-285750">
              <a:buFontTx/>
              <a:buChar char="-"/>
            </a:pPr>
            <a:r>
              <a:rPr lang="sl-SI" dirty="0"/>
              <a:t>Vedno vsebujejo povezavo, na katero je potrebno klikniti</a:t>
            </a:r>
          </a:p>
          <a:p>
            <a:pPr marL="285750" indent="-285750">
              <a:buFontTx/>
              <a:buChar char="-"/>
            </a:pPr>
            <a:r>
              <a:rPr lang="sl-SI" b="1" dirty="0"/>
              <a:t>Odpre se spletna stran, identična spletni strani e-banke</a:t>
            </a:r>
          </a:p>
          <a:p>
            <a:pPr marL="285750" indent="-285750">
              <a:buFontTx/>
              <a:buChar char="-"/>
            </a:pPr>
            <a:r>
              <a:rPr lang="sl-SI" dirty="0"/>
              <a:t>V nekaterih primerih goljufi tudi dodatno pokličejo po telefonu </a:t>
            </a:r>
          </a:p>
          <a:p>
            <a:pPr marL="285750" indent="-285750">
              <a:buFontTx/>
              <a:buChar char="-"/>
            </a:pPr>
            <a:r>
              <a:rPr lang="sl-SI" b="1" dirty="0"/>
              <a:t>V slovenskem jeziku se predstavijo kot tehnična pomoč banke</a:t>
            </a:r>
          </a:p>
          <a:p>
            <a:pPr marL="285750" indent="-285750">
              <a:buFontTx/>
              <a:buChar char="-"/>
            </a:pPr>
            <a:r>
              <a:rPr lang="sl-SI" dirty="0"/>
              <a:t>Pridobijo vse potrebno za nepooblaščen vstop v spletno banko ter v nadaljevanju </a:t>
            </a:r>
            <a:r>
              <a:rPr lang="sl-SI" b="1" dirty="0"/>
              <a:t>izpraznijo vaš bančni račun</a:t>
            </a:r>
          </a:p>
        </p:txBody>
      </p:sp>
      <p:sp>
        <p:nvSpPr>
          <p:cNvPr id="7" name="Pravokotnik 6">
            <a:extLst>
              <a:ext uri="{FF2B5EF4-FFF2-40B4-BE49-F238E27FC236}">
                <a16:creationId xmlns:a16="http://schemas.microsoft.com/office/drawing/2014/main" id="{CC8B8493-07CC-4585-BE0D-0C6EC87947CF}"/>
              </a:ext>
            </a:extLst>
          </p:cNvPr>
          <p:cNvSpPr/>
          <p:nvPr/>
        </p:nvSpPr>
        <p:spPr>
          <a:xfrm>
            <a:off x="-51296" y="4073581"/>
            <a:ext cx="1992853" cy="3737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l-SI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Opozarjamo, da:</a:t>
            </a:r>
            <a:endParaRPr lang="sl-SI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ravokotnik 7">
            <a:extLst>
              <a:ext uri="{FF2B5EF4-FFF2-40B4-BE49-F238E27FC236}">
                <a16:creationId xmlns:a16="http://schemas.microsoft.com/office/drawing/2014/main" id="{A7D38911-C85C-435F-83E7-1E4219F3745E}"/>
              </a:ext>
            </a:extLst>
          </p:cNvPr>
          <p:cNvSpPr/>
          <p:nvPr/>
        </p:nvSpPr>
        <p:spPr>
          <a:xfrm>
            <a:off x="-36512" y="4457794"/>
            <a:ext cx="9144000" cy="2155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l-SI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spletne banke vedno vstopajte preko aplikacije ali z ročnim vnosom URL naslova - nikoli preko klika na povezavo</a:t>
            </a:r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l-SI" sz="1600" b="1" dirty="0"/>
              <a:t>slovenske banke ne kličejo svojih komitentov po telefonu in v zvezi z namestitvijo spletnih bank ne zahtevajo kakršnih koli podatkov ali gesel</a:t>
            </a:r>
            <a:endParaRPr lang="sl-SI" sz="1600" dirty="0"/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l-SI" sz="1600" b="1" dirty="0"/>
              <a:t>teh podatkov prav tako nikoli ne pridobivajo preko povezav, poslanih v SMS ali e-sporočilih</a:t>
            </a:r>
            <a:endParaRPr lang="sl-SI" sz="1600" dirty="0"/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l-SI" sz="1600" dirty="0"/>
              <a:t>prejeta elektronska ali SMS sporočila sicer dajejo vtis, kot da so bila poslana s strani banke</a:t>
            </a:r>
          </a:p>
          <a:p>
            <a:pPr marL="34290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l-SI" sz="1600" dirty="0"/>
              <a:t>ti zahtevani podatki lahko davčne številke, telefonske številke, enkratna gesla ipd.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sl-SI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42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F1F606-6835-4A99-8BAE-EA8909655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/>
              <a:t>Na splošno - preventiva</a:t>
            </a:r>
          </a:p>
        </p:txBody>
      </p:sp>
      <p:sp>
        <p:nvSpPr>
          <p:cNvPr id="5" name="Pravokotnik 4">
            <a:extLst>
              <a:ext uri="{FF2B5EF4-FFF2-40B4-BE49-F238E27FC236}">
                <a16:creationId xmlns:a16="http://schemas.microsoft.com/office/drawing/2014/main" id="{D50F01E2-F4BB-47C3-8D93-5BF543C938A5}"/>
              </a:ext>
            </a:extLst>
          </p:cNvPr>
          <p:cNvSpPr/>
          <p:nvPr/>
        </p:nvSpPr>
        <p:spPr>
          <a:xfrm>
            <a:off x="197498" y="1548632"/>
            <a:ext cx="8568952" cy="1855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sl-SI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Povrnitev škode (policija – urad – organ, ki vrača sredstva na spletu - ne obstaja!)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sl-SI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Policija tekom preiskave v sodelovanju z Uradom RS za preprečevanje pranja denarja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sl-SI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veliki meri odvisno od pretečenega časa med izvršenimi transakcijami in podano prijavo</a:t>
            </a:r>
            <a:endParaRPr lang="sl-SI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ravokotnik 5">
            <a:extLst>
              <a:ext uri="{FF2B5EF4-FFF2-40B4-BE49-F238E27FC236}">
                <a16:creationId xmlns:a16="http://schemas.microsoft.com/office/drawing/2014/main" id="{86E33D33-9ECB-4797-A632-72823E11FCC9}"/>
              </a:ext>
            </a:extLst>
          </p:cNvPr>
          <p:cNvSpPr/>
          <p:nvPr/>
        </p:nvSpPr>
        <p:spPr>
          <a:xfrm>
            <a:off x="107504" y="4077072"/>
            <a:ext cx="8723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Ob oškodovanju čimprej obrnete na najbližjo policijsko enoto ter svojo banko</a:t>
            </a:r>
            <a:endParaRPr lang="sl-SI" dirty="0"/>
          </a:p>
        </p:txBody>
      </p:sp>
      <p:sp>
        <p:nvSpPr>
          <p:cNvPr id="7" name="Pravokotnik 6">
            <a:extLst>
              <a:ext uri="{FF2B5EF4-FFF2-40B4-BE49-F238E27FC236}">
                <a16:creationId xmlns:a16="http://schemas.microsoft.com/office/drawing/2014/main" id="{AC88D52B-44BB-4782-8494-D86EA8BA9190}"/>
              </a:ext>
            </a:extLst>
          </p:cNvPr>
          <p:cNvSpPr/>
          <p:nvPr/>
        </p:nvSpPr>
        <p:spPr>
          <a:xfrm>
            <a:off x="341784" y="4822908"/>
            <a:ext cx="84604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sl-SI" b="1" u="sng" dirty="0">
                <a:latin typeface="Tahoma" panose="020B0604030504040204" pitchFamily="34" charset="0"/>
                <a:ea typeface="Calibri" panose="020F0502020204030204" pitchFamily="34" charset="0"/>
              </a:rPr>
              <a:t>Držite se osnovnih pravil:</a:t>
            </a:r>
          </a:p>
          <a:p>
            <a:pPr lvl="0">
              <a:spcAft>
                <a:spcPts val="0"/>
              </a:spcAft>
            </a:pPr>
            <a:r>
              <a:rPr lang="sl-SI" b="1" dirty="0">
                <a:latin typeface="Tahoma" panose="020B0604030504040204" pitchFamily="34" charset="0"/>
                <a:ea typeface="Calibri" panose="020F0502020204030204" pitchFamily="34" charset="0"/>
              </a:rPr>
              <a:t>1. Vstran od obljub o lahkih dobičkih, z nič ali malo dela – to ne obstaja!</a:t>
            </a:r>
          </a:p>
          <a:p>
            <a:pPr lvl="0">
              <a:spcAft>
                <a:spcPts val="0"/>
              </a:spcAft>
            </a:pPr>
            <a:endParaRPr lang="sl-SI" b="1" dirty="0">
              <a:latin typeface="Tahoma" panose="020B0604030504040204" pitchFamily="34" charset="0"/>
              <a:ea typeface="Calibri" panose="020F0502020204030204" pitchFamily="34" charset="0"/>
            </a:endParaRPr>
          </a:p>
          <a:p>
            <a:pPr lvl="0">
              <a:spcAft>
                <a:spcPts val="0"/>
              </a:spcAft>
            </a:pPr>
            <a:r>
              <a:rPr lang="sl-SI" b="1" dirty="0">
                <a:latin typeface="Tahoma" panose="020B0604030504040204" pitchFamily="34" charset="0"/>
                <a:ea typeface="Calibri" panose="020F0502020204030204" pitchFamily="34" charset="0"/>
              </a:rPr>
              <a:t>2. Ne nasedajte zahtevam po hitrem odločanju – če dobite občutek, da ni časa za preveritev potem je nekaj narobe!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87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90AC41EF-CE04-4A7A-A4AB-56925509C1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1593673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sl-SI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sl-SI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HVALA ZA POZORNOST !</a:t>
            </a:r>
            <a:br>
              <a:rPr lang="sl-SI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br>
              <a:rPr lang="sl-SI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endParaRPr lang="sl-SI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9A4F63F0-15A9-490F-B41E-0CB5D6759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950" y="3004127"/>
            <a:ext cx="5867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1800" dirty="0">
                <a:solidFill>
                  <a:schemeClr val="tx2"/>
                </a:solidFill>
              </a:rPr>
              <a:t>David </a:t>
            </a:r>
            <a:r>
              <a:rPr lang="sl-SI" altLang="sl-SI" sz="1800" dirty="0" err="1">
                <a:solidFill>
                  <a:schemeClr val="tx2"/>
                </a:solidFill>
              </a:rPr>
              <a:t>Gracer</a:t>
            </a:r>
            <a:r>
              <a:rPr lang="sl-SI" altLang="sl-SI" sz="1800" dirty="0">
                <a:solidFill>
                  <a:schemeClr val="tx2"/>
                </a:solidFill>
              </a:rPr>
              <a:t>, mag.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1800" dirty="0">
                <a:solidFill>
                  <a:schemeClr val="tx2"/>
                </a:solidFill>
              </a:rPr>
              <a:t>višji kriminalistični inšpektor specialist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sl-SI" altLang="sl-SI" sz="1800" dirty="0">
              <a:solidFill>
                <a:schemeClr val="tx2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1800" dirty="0">
                <a:solidFill>
                  <a:schemeClr val="tx2"/>
                </a:solidFill>
              </a:rPr>
              <a:t>Generalna policijska uprava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1800" dirty="0">
                <a:solidFill>
                  <a:schemeClr val="tx2"/>
                </a:solidFill>
              </a:rPr>
              <a:t>Uprava kriminalistične policije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1800" dirty="0">
                <a:solidFill>
                  <a:schemeClr val="tx2"/>
                </a:solidFill>
              </a:rPr>
              <a:t>Sektor za gospodarsko kriminaliteto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v-SE" altLang="sl-SI" sz="1800" dirty="0">
                <a:solidFill>
                  <a:schemeClr val="tx2"/>
                </a:solidFill>
              </a:rPr>
              <a:t>Oddelek za finančno kriminaliteto in pranje denarja</a:t>
            </a:r>
            <a:endParaRPr lang="sl-SI" altLang="sl-SI" sz="1800" dirty="0">
              <a:solidFill>
                <a:schemeClr val="tx2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sl-SI" altLang="sl-SI" sz="1800" dirty="0">
              <a:solidFill>
                <a:schemeClr val="tx2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david.gracer@policija.si</a:t>
            </a:r>
            <a:r>
              <a:rPr lang="sl-SI" altLang="sl-SI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+386 41 712 594</a:t>
            </a:r>
          </a:p>
        </p:txBody>
      </p:sp>
    </p:spTree>
    <p:extLst>
      <p:ext uri="{BB962C8B-B14F-4D97-AF65-F5344CB8AC3E}">
        <p14:creationId xmlns:p14="http://schemas.microsoft.com/office/powerpoint/2010/main" val="2717317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19763</TotalTime>
  <Words>732</Words>
  <Application>Microsoft Office PowerPoint</Application>
  <PresentationFormat>On-screen Show (4:3)</PresentationFormat>
  <Paragraphs>97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Tahoma</vt:lpstr>
      <vt:lpstr>Times New Roman</vt:lpstr>
      <vt:lpstr>Officeova tema</vt:lpstr>
      <vt:lpstr>Spletne goljufije</vt:lpstr>
      <vt:lpstr>Obseg goljufij na spletu v Sloveniji </vt:lpstr>
      <vt:lpstr>Izpostavljeni načini storitve v 2024</vt:lpstr>
      <vt:lpstr>PowerPoint Presentation</vt:lpstr>
      <vt:lpstr>PowerPoint Presentation</vt:lpstr>
      <vt:lpstr>Na splošno - preventiva</vt:lpstr>
      <vt:lpstr> HVALA ZA POZORNOST !  </vt:lpstr>
    </vt:vector>
  </TitlesOfParts>
  <Company>UNI LJ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GOVORU</dc:title>
  <dc:creator>Vitez, Primož</dc:creator>
  <cp:lastModifiedBy>Aleksandra Zibrat</cp:lastModifiedBy>
  <cp:revision>149</cp:revision>
  <dcterms:created xsi:type="dcterms:W3CDTF">2017-09-14T10:04:49Z</dcterms:created>
  <dcterms:modified xsi:type="dcterms:W3CDTF">2024-10-22T07:45:50Z</dcterms:modified>
</cp:coreProperties>
</file>